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  <p:sldMasterId id="2147483681" r:id="rId6"/>
    <p:sldMasterId id="2147483682" r:id="rId7"/>
    <p:sldMasterId id="214748368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</p:sldIdLst>
  <p:sldSz cy="5143500" cx="9144000"/>
  <p:notesSz cx="6858000" cy="9144000"/>
  <p:embeddedFontLst>
    <p:embeddedFont>
      <p:font typeface="Tahoma"/>
      <p:regular r:id="rId41"/>
      <p:bold r:id="rId42"/>
    </p:embeddedFont>
    <p:embeddedFont>
      <p:font typeface="Arial Black"/>
      <p:regular r:id="rId43"/>
    </p:embeddedFont>
    <p:embeddedFont>
      <p:font typeface="Dancing Script"/>
      <p:regular r:id="rId44"/>
      <p:bold r:id="rId45"/>
    </p:embeddedFont>
    <p:embeddedFont>
      <p:font typeface="Comfortaa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17520B-1860-4534-8F81-7F585CBE4EB7}">
  <a:tblStyle styleId="{CA17520B-1860-4534-8F81-7F585CBE4E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20" Type="http://schemas.openxmlformats.org/officeDocument/2006/relationships/slide" Target="slides/slide11.xml"/><Relationship Id="rId42" Type="http://schemas.openxmlformats.org/officeDocument/2006/relationships/font" Target="fonts/Tahoma-bold.fntdata"/><Relationship Id="rId41" Type="http://schemas.openxmlformats.org/officeDocument/2006/relationships/font" Target="fonts/Tahoma-regular.fntdata"/><Relationship Id="rId22" Type="http://schemas.openxmlformats.org/officeDocument/2006/relationships/slide" Target="slides/slide13.xml"/><Relationship Id="rId44" Type="http://schemas.openxmlformats.org/officeDocument/2006/relationships/font" Target="fonts/DancingScript-regular.fntdata"/><Relationship Id="rId21" Type="http://schemas.openxmlformats.org/officeDocument/2006/relationships/slide" Target="slides/slide12.xml"/><Relationship Id="rId43" Type="http://schemas.openxmlformats.org/officeDocument/2006/relationships/font" Target="fonts/ArialBlack-regular.fntdata"/><Relationship Id="rId24" Type="http://schemas.openxmlformats.org/officeDocument/2006/relationships/slide" Target="slides/slide15.xml"/><Relationship Id="rId46" Type="http://schemas.openxmlformats.org/officeDocument/2006/relationships/font" Target="fonts/Comfortaa-regular.fntdata"/><Relationship Id="rId23" Type="http://schemas.openxmlformats.org/officeDocument/2006/relationships/slide" Target="slides/slide14.xml"/><Relationship Id="rId45" Type="http://schemas.openxmlformats.org/officeDocument/2006/relationships/font" Target="fonts/DancingScrip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47" Type="http://schemas.openxmlformats.org/officeDocument/2006/relationships/font" Target="fonts/Comfortaa-bold.fnt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37" Type="http://schemas.openxmlformats.org/officeDocument/2006/relationships/slide" Target="slides/slide28.xml"/><Relationship Id="rId14" Type="http://schemas.openxmlformats.org/officeDocument/2006/relationships/slide" Target="slides/slide5.xml"/><Relationship Id="rId36" Type="http://schemas.openxmlformats.org/officeDocument/2006/relationships/slide" Target="slides/slide27.xml"/><Relationship Id="rId17" Type="http://schemas.openxmlformats.org/officeDocument/2006/relationships/slide" Target="slides/slide8.xml"/><Relationship Id="rId39" Type="http://schemas.openxmlformats.org/officeDocument/2006/relationships/slide" Target="slides/slide30.xml"/><Relationship Id="rId16" Type="http://schemas.openxmlformats.org/officeDocument/2006/relationships/slide" Target="slides/slide7.xml"/><Relationship Id="rId38" Type="http://schemas.openxmlformats.org/officeDocument/2006/relationships/slide" Target="slides/slide29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86d537347_0_317:notes"/>
          <p:cNvSpPr txBox="1"/>
          <p:nvPr>
            <p:ph idx="1" type="body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2886d537347_0_317:notes"/>
          <p:cNvSpPr/>
          <p:nvPr>
            <p:ph idx="2" type="sldImg"/>
          </p:nvPr>
        </p:nvSpPr>
        <p:spPr>
          <a:xfrm>
            <a:off x="428637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e1a2c51d3_0_33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8" name="Google Shape;258;g2be1a2c51d3_0_33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2be1a2c51d3_0_33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e1a2c51d3_0_44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0" name="Google Shape;270;g2be1a2c51d3_0_44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be1a2c51d3_0_44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be1a2c51d3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be1a2c51d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2be1a2c51d3_0_5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be1a2c51d3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be1a2c51d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2be1a2c51d3_0_6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f6196abd4b_0_137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7" name="Google Shape;297;g1f6196abd4b_0_137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1f6196abd4b_0_137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c75abca41_0_45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4" name="Google Shape;304;g2bc75abca41_0_45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2bc75abca41_0_45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bc75abca41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bc75abca4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bc75abca41_0_9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be1a2c51d3_0_2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be1a2c51d3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2be1a2c51d3_0_23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f6196abd4b_0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f6196abd4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1f6196abd4b_0_14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f6196abd4b_0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f6196abd4b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f6196abd4b_0_14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7" name="Google Shape;187;p1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CHANGE - add slides showing memory stacks</a:t>
            </a:r>
            <a:endParaRPr/>
          </a:p>
        </p:txBody>
      </p:sp>
      <p:sp>
        <p:nvSpPr>
          <p:cNvPr id="188" name="Google Shape;188;p1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f6196abd4b_0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f6196abd4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f6196abd4b_0_15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886d537347_0_299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7" name="Google Shape;377;g2886d537347_0_299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2886d537347_0_299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bc75abca41_0_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bc75abca4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2bc75abca41_0_12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88cf95d883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88cf95d88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288cf95d883_0_4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bc75abca41_0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bc75abca4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2bc75abca41_0_12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bc75abca41_0_136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3" name="Google Shape;413;g2bc75abca41_0_136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bc75abca41_0_136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88cf95d883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88cf95d88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288cf95d883_0_1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88cf95d883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88cf95d88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288cf95d883_0_1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88cf95d883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88cf95d88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288cf95d883_0_5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be1a2c51d3_0_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be1a2c51d3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2be1a2c51d3_0_18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88cf95d883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88cf95d88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288cf95d883_0_6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f6196abd4b_0_242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9" name="Google Shape;459;g1f6196abd4b_0_242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0" name="Google Shape;460;g1f6196abd4b_0_242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c75abca4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c75abca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bc75abca41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e8b40405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be8b40405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be8b40405e_1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be1a2c51d3_0_0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1" name="Google Shape;221;g2be1a2c51d3_0_0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2be1a2c51d3_0_0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e1a2c51d3_0_6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8" name="Google Shape;228;g2be1a2c51d3_0_6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be1a2c51d3_0_6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e1a2c51d3_0_17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0" name="Google Shape;240;g2be1a2c51d3_0_17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be1a2c51d3_0_17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e1a2c51d3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e1a2c51d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be1a2c51d3_0_2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457200" y="413046"/>
            <a:ext cx="8229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457200" y="1114313"/>
            <a:ext cx="8229600" cy="3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152400" y="971550"/>
            <a:ext cx="899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457200" y="463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457200" y="17716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157344"/>
            <a:ext cx="82296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2" name="Google Shape;102;p23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7" name="Google Shape;107;p24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1" name="Google Shape;141;p32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2" name="Google Shape;14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3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6" name="Google Shape;146;p33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7" name="Google Shape;147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4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2" name="Google Shape;152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35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35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36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36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152400" y="971550"/>
            <a:ext cx="899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99nl9blaNuY" TargetMode="External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7"/>
          <p:cNvSpPr/>
          <p:nvPr/>
        </p:nvSpPr>
        <p:spPr>
          <a:xfrm>
            <a:off x="2480907" y="884645"/>
            <a:ext cx="12507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7"/>
          <p:cNvSpPr/>
          <p:nvPr/>
        </p:nvSpPr>
        <p:spPr>
          <a:xfrm>
            <a:off x="2695087" y="3191628"/>
            <a:ext cx="7419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7"/>
          <p:cNvSpPr/>
          <p:nvPr/>
        </p:nvSpPr>
        <p:spPr>
          <a:xfrm>
            <a:off x="4030955" y="3824059"/>
            <a:ext cx="741900" cy="632400"/>
          </a:xfrm>
          <a:prstGeom prst="ellipse">
            <a:avLst/>
          </a:prstGeom>
          <a:solidFill>
            <a:srgbClr val="BF5700">
              <a:alpha val="5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7"/>
          <p:cNvSpPr/>
          <p:nvPr/>
        </p:nvSpPr>
        <p:spPr>
          <a:xfrm>
            <a:off x="115250" y="1195706"/>
            <a:ext cx="7419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7"/>
          <p:cNvSpPr/>
          <p:nvPr/>
        </p:nvSpPr>
        <p:spPr>
          <a:xfrm>
            <a:off x="2086073" y="2353468"/>
            <a:ext cx="7419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7"/>
          <p:cNvSpPr/>
          <p:nvPr/>
        </p:nvSpPr>
        <p:spPr>
          <a:xfrm>
            <a:off x="574332" y="2353468"/>
            <a:ext cx="11490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7"/>
          <p:cNvSpPr/>
          <p:nvPr/>
        </p:nvSpPr>
        <p:spPr>
          <a:xfrm>
            <a:off x="2989655" y="3596818"/>
            <a:ext cx="7419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7"/>
          <p:cNvSpPr/>
          <p:nvPr/>
        </p:nvSpPr>
        <p:spPr>
          <a:xfrm>
            <a:off x="472884" y="2943069"/>
            <a:ext cx="12507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7"/>
          <p:cNvSpPr/>
          <p:nvPr/>
        </p:nvSpPr>
        <p:spPr>
          <a:xfrm>
            <a:off x="3781436" y="2843895"/>
            <a:ext cx="7419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7"/>
          <p:cNvSpPr/>
          <p:nvPr/>
        </p:nvSpPr>
        <p:spPr>
          <a:xfrm>
            <a:off x="2162347" y="4229249"/>
            <a:ext cx="7419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7"/>
          <p:cNvSpPr/>
          <p:nvPr/>
        </p:nvSpPr>
        <p:spPr>
          <a:xfrm>
            <a:off x="2827923" y="2353468"/>
            <a:ext cx="7419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7"/>
          <p:cNvSpPr txBox="1"/>
          <p:nvPr>
            <p:ph type="title"/>
          </p:nvPr>
        </p:nvSpPr>
        <p:spPr>
          <a:xfrm>
            <a:off x="130476" y="1826802"/>
            <a:ext cx="36006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lang="en-US" sz="71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Welcome!</a:t>
            </a:r>
            <a:endParaRPr b="1" sz="71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79" name="Google Shape;179;p37"/>
          <p:cNvSpPr/>
          <p:nvPr/>
        </p:nvSpPr>
        <p:spPr>
          <a:xfrm>
            <a:off x="408422" y="544425"/>
            <a:ext cx="11490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7"/>
          <p:cNvSpPr/>
          <p:nvPr/>
        </p:nvSpPr>
        <p:spPr>
          <a:xfrm>
            <a:off x="875228" y="4229237"/>
            <a:ext cx="7419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7"/>
          <p:cNvSpPr/>
          <p:nvPr/>
        </p:nvSpPr>
        <p:spPr>
          <a:xfrm>
            <a:off x="1617065" y="764430"/>
            <a:ext cx="1250700" cy="1129500"/>
          </a:xfrm>
          <a:prstGeom prst="ellipse">
            <a:avLst/>
          </a:prstGeom>
          <a:solidFill>
            <a:srgbClr val="BF5700">
              <a:alpha val="30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7"/>
          <p:cNvSpPr/>
          <p:nvPr/>
        </p:nvSpPr>
        <p:spPr>
          <a:xfrm>
            <a:off x="1910514" y="3347824"/>
            <a:ext cx="492600" cy="3981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37"/>
          <p:cNvSpPr txBox="1"/>
          <p:nvPr/>
        </p:nvSpPr>
        <p:spPr>
          <a:xfrm>
            <a:off x="5102750" y="544425"/>
            <a:ext cx="3714600" cy="1354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Question of the Day: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SXSW Free: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Vallejo, Wednesday, Auditorium Shores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46"/>
          <p:cNvSpPr txBox="1"/>
          <p:nvPr>
            <p:ph idx="1" type="body"/>
          </p:nvPr>
        </p:nvSpPr>
        <p:spPr>
          <a:xfrm>
            <a:off x="411700" y="2516200"/>
            <a:ext cx="8229600" cy="62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reverseArray() - reverse order of items in an array</a:t>
            </a:r>
            <a:endParaRPr/>
          </a:p>
        </p:txBody>
      </p:sp>
      <p:sp>
        <p:nvSpPr>
          <p:cNvPr id="263" name="Google Shape;263;p46"/>
          <p:cNvSpPr/>
          <p:nvPr/>
        </p:nvSpPr>
        <p:spPr>
          <a:xfrm>
            <a:off x="278050" y="635125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Design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46"/>
          <p:cNvSpPr txBox="1"/>
          <p:nvPr/>
        </p:nvSpPr>
        <p:spPr>
          <a:xfrm>
            <a:off x="2571275" y="635125"/>
            <a:ext cx="2480100" cy="1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original array: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reversed array: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5" name="Google Shape;265;p46"/>
          <p:cNvGraphicFramePr/>
          <p:nvPr/>
        </p:nvGraphicFramePr>
        <p:xfrm>
          <a:off x="5249375" y="63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{CA17520B-1860-4534-8F81-7F585CBE4EB7}</a:tableStyleId>
              </a:tblPr>
              <a:tblGrid>
                <a:gridCol w="556850"/>
                <a:gridCol w="556850"/>
                <a:gridCol w="556850"/>
                <a:gridCol w="556850"/>
                <a:gridCol w="556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[0]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[1]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[2]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[3]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[4]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66" name="Google Shape;266;p46"/>
          <p:cNvGraphicFramePr/>
          <p:nvPr/>
        </p:nvGraphicFramePr>
        <p:xfrm>
          <a:off x="5249375" y="162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{CA17520B-1860-4534-8F81-7F585CBE4EB7}</a:tableStyleId>
              </a:tblPr>
              <a:tblGrid>
                <a:gridCol w="556850"/>
                <a:gridCol w="556850"/>
                <a:gridCol w="556850"/>
                <a:gridCol w="556850"/>
                <a:gridCol w="556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[0]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[1]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[2]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[3]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[4]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-45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7" name="Google Shape;267;p46"/>
          <p:cNvSpPr txBox="1"/>
          <p:nvPr>
            <p:ph idx="1" type="body"/>
          </p:nvPr>
        </p:nvSpPr>
        <p:spPr>
          <a:xfrm>
            <a:off x="1287675" y="3005425"/>
            <a:ext cx="7353600" cy="188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start - 0, end - length - 1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loop size / 2 times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	swap start and end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	start ++, end – –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47"/>
          <p:cNvSpPr txBox="1"/>
          <p:nvPr>
            <p:ph idx="1" type="body"/>
          </p:nvPr>
        </p:nvSpPr>
        <p:spPr>
          <a:xfrm>
            <a:off x="457200" y="2958975"/>
            <a:ext cx="8229600" cy="214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Method: reverseArray(), works with calling method above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Purpose: determine if two integer arrays have identical contents.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Parameters: two integer arrays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Return: True if arrays have equal content, otherwise false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(Imagine Array.equals() doesn’t exist.)</a:t>
            </a:r>
            <a:endParaRPr/>
          </a:p>
        </p:txBody>
      </p:sp>
      <p:sp>
        <p:nvSpPr>
          <p:cNvPr id="275" name="Google Shape;275;p47"/>
          <p:cNvSpPr/>
          <p:nvPr/>
        </p:nvSpPr>
        <p:spPr>
          <a:xfrm>
            <a:off x="257900" y="405675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Code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6" name="Google Shape;276;p47"/>
          <p:cNvPicPr preferRelativeResize="0"/>
          <p:nvPr/>
        </p:nvPicPr>
        <p:blipFill rotWithShape="1">
          <a:blip r:embed="rId3">
            <a:alphaModFix/>
          </a:blip>
          <a:srcRect b="17457" l="14544" r="0" t="17307"/>
          <a:stretch/>
        </p:blipFill>
        <p:spPr>
          <a:xfrm>
            <a:off x="1874325" y="1162150"/>
            <a:ext cx="6812474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7"/>
          <p:cNvSpPr txBox="1"/>
          <p:nvPr/>
        </p:nvSpPr>
        <p:spPr>
          <a:xfrm>
            <a:off x="184300" y="1562650"/>
            <a:ext cx="16899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calling code: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449" y="2237300"/>
            <a:ext cx="5493146" cy="5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285" name="Google Shape;28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1334651"/>
            <a:ext cx="6629400" cy="2159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 in - Memory News</a:t>
            </a:r>
            <a:endParaRPr/>
          </a:p>
        </p:txBody>
      </p:sp>
      <p:sp>
        <p:nvSpPr>
          <p:cNvPr id="292" name="Google Shape;292;p49"/>
          <p:cNvSpPr txBox="1"/>
          <p:nvPr>
            <p:ph idx="1" type="body"/>
          </p:nvPr>
        </p:nvSpPr>
        <p:spPr>
          <a:xfrm>
            <a:off x="457200" y="1157344"/>
            <a:ext cx="8229600" cy="370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Inside the reverseArray() method: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After the reverseArray() method returns:</a:t>
            </a:r>
            <a:endParaRPr/>
          </a:p>
        </p:txBody>
      </p:sp>
      <p:pic>
        <p:nvPicPr>
          <p:cNvPr id="293" name="Google Shape;29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300" y="4003106"/>
            <a:ext cx="3843338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2300" y="1660941"/>
            <a:ext cx="3943350" cy="1564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50"/>
          <p:cNvCxnSpPr/>
          <p:nvPr/>
        </p:nvCxnSpPr>
        <p:spPr>
          <a:xfrm flipH="1" rot="10800000">
            <a:off x="628650" y="3463950"/>
            <a:ext cx="7818000" cy="2220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50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.3 </a:t>
            </a:r>
            <a:endParaRPr b="1" sz="40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Reference Semantics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51"/>
          <p:cNvSpPr txBox="1"/>
          <p:nvPr>
            <p:ph idx="1" type="body"/>
          </p:nvPr>
        </p:nvSpPr>
        <p:spPr>
          <a:xfrm>
            <a:off x="457200" y="1960550"/>
            <a:ext cx="8229600" cy="259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Demo 1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is happening?</a:t>
            </a:r>
            <a:endParaRPr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1"/>
          <p:cNvSpPr/>
          <p:nvPr/>
        </p:nvSpPr>
        <p:spPr>
          <a:xfrm>
            <a:off x="3718350" y="597950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2"/>
          <p:cNvSpPr txBox="1"/>
          <p:nvPr>
            <p:ph type="title"/>
          </p:nvPr>
        </p:nvSpPr>
        <p:spPr>
          <a:xfrm>
            <a:off x="457200" y="413046"/>
            <a:ext cx="8229600" cy="64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Code and Output</a:t>
            </a:r>
            <a:endParaRPr/>
          </a:p>
        </p:txBody>
      </p:sp>
      <p:pic>
        <p:nvPicPr>
          <p:cNvPr id="316" name="Google Shape;31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388" y="3382400"/>
            <a:ext cx="4357225" cy="17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600" y="1149100"/>
            <a:ext cx="8934752" cy="2157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Python Tutor</a:t>
            </a:r>
            <a:endParaRPr/>
          </a:p>
        </p:txBody>
      </p:sp>
      <p:pic>
        <p:nvPicPr>
          <p:cNvPr id="324" name="Google Shape;32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100" y="3059444"/>
            <a:ext cx="2871788" cy="130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3"/>
          <p:cNvPicPr preferRelativeResize="0"/>
          <p:nvPr/>
        </p:nvPicPr>
        <p:blipFill rotWithShape="1">
          <a:blip r:embed="rId4">
            <a:alphaModFix/>
          </a:blip>
          <a:srcRect b="3943" l="0" r="0" t="3907"/>
          <a:stretch/>
        </p:blipFill>
        <p:spPr>
          <a:xfrm>
            <a:off x="2632025" y="1413550"/>
            <a:ext cx="3879949" cy="11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/>
          <p:nvPr>
            <p:ph type="title"/>
          </p:nvPr>
        </p:nvSpPr>
        <p:spPr>
          <a:xfrm>
            <a:off x="457200" y="413046"/>
            <a:ext cx="8229600" cy="64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Value Semantics</a:t>
            </a:r>
            <a:endParaRPr/>
          </a:p>
        </p:txBody>
      </p:sp>
      <p:sp>
        <p:nvSpPr>
          <p:cNvPr id="332" name="Google Shape;332;p54"/>
          <p:cNvSpPr txBox="1"/>
          <p:nvPr>
            <p:ph idx="1" type="body"/>
          </p:nvPr>
        </p:nvSpPr>
        <p:spPr>
          <a:xfrm>
            <a:off x="457200" y="1114321"/>
            <a:ext cx="8229600" cy="248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value semantics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Behavior where values are copied when assigned, passed as parameters, or returned.</a:t>
            </a:r>
            <a:endParaRPr/>
          </a:p>
          <a:p>
            <a:pPr indent="-222250" lvl="1" marL="625475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7822" lvl="0" marL="4572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Used by primitive types (and Strings).</a:t>
            </a:r>
            <a:endParaRPr/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one variable is assigned to another, its value is copied.</a:t>
            </a:r>
            <a:endParaRPr/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Modifying the value of one variable does not affect others.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a variable is sent to a method as a parameter, the method works with a copy and the original variable doesn’t change.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Variable names can be the same or different, no difference.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33" name="Google Shape;333;p54"/>
          <p:cNvGraphicFramePr/>
          <p:nvPr/>
        </p:nvGraphicFramePr>
        <p:xfrm>
          <a:off x="110300" y="420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{CA17520B-1860-4534-8F81-7F585CBE4EB7}</a:tableStyleId>
              </a:tblPr>
              <a:tblGrid>
                <a:gridCol w="1033725"/>
                <a:gridCol w="103372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main()</a:t>
                      </a:r>
                      <a:endParaRPr sz="1600"/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x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34" name="Google Shape;334;p54"/>
          <p:cNvGraphicFramePr/>
          <p:nvPr/>
        </p:nvGraphicFramePr>
        <p:xfrm>
          <a:off x="3222475" y="420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{CA17520B-1860-4534-8F81-7F585CBE4EB7}</a:tableStyleId>
              </a:tblPr>
              <a:tblGrid>
                <a:gridCol w="1033725"/>
                <a:gridCol w="103372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intMystery</a:t>
                      </a:r>
                      <a:r>
                        <a:rPr lang="en-US" sz="1600"/>
                        <a:t>()</a:t>
                      </a:r>
                      <a:endParaRPr sz="1600"/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x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5" name="Google Shape;335;p54"/>
          <p:cNvSpPr/>
          <p:nvPr/>
        </p:nvSpPr>
        <p:spPr>
          <a:xfrm>
            <a:off x="1290375" y="3745386"/>
            <a:ext cx="3050025" cy="1055400"/>
          </a:xfrm>
          <a:custGeom>
            <a:rect b="b" l="l" r="r" t="t"/>
            <a:pathLst>
              <a:path extrusionOk="0" h="42216" w="122001">
                <a:moveTo>
                  <a:pt x="0" y="38607"/>
                </a:moveTo>
                <a:cubicBezTo>
                  <a:pt x="0" y="26205"/>
                  <a:pt x="12223" y="14976"/>
                  <a:pt x="23462" y="9732"/>
                </a:cubicBezTo>
                <a:cubicBezTo>
                  <a:pt x="30180" y="6598"/>
                  <a:pt x="37882" y="6286"/>
                  <a:pt x="45119" y="4678"/>
                </a:cubicBezTo>
                <a:cubicBezTo>
                  <a:pt x="59253" y="1538"/>
                  <a:pt x="74339" y="-1887"/>
                  <a:pt x="88433" y="1430"/>
                </a:cubicBezTo>
                <a:cubicBezTo>
                  <a:pt x="105573" y="5464"/>
                  <a:pt x="116433" y="25513"/>
                  <a:pt x="122001" y="42217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336" name="Google Shape;336;p54"/>
          <p:cNvSpPr txBox="1"/>
          <p:nvPr/>
        </p:nvSpPr>
        <p:spPr>
          <a:xfrm>
            <a:off x="1957075" y="3364375"/>
            <a:ext cx="12654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copy</a:t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4"/>
          <p:cNvSpPr txBox="1"/>
          <p:nvPr/>
        </p:nvSpPr>
        <p:spPr>
          <a:xfrm>
            <a:off x="5669875" y="3640800"/>
            <a:ext cx="3213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Changes made here don’t go back to main().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method is done, this memory is released.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4"/>
          <p:cNvSpPr/>
          <p:nvPr/>
        </p:nvSpPr>
        <p:spPr>
          <a:xfrm>
            <a:off x="4727291" y="3849294"/>
            <a:ext cx="853350" cy="907400"/>
          </a:xfrm>
          <a:custGeom>
            <a:rect b="b" l="l" r="r" t="t"/>
            <a:pathLst>
              <a:path extrusionOk="0" h="36296" w="34134">
                <a:moveTo>
                  <a:pt x="34134" y="1645"/>
                </a:moveTo>
                <a:cubicBezTo>
                  <a:pt x="23556" y="134"/>
                  <a:pt x="9043" y="-2370"/>
                  <a:pt x="2371" y="5976"/>
                </a:cubicBezTo>
                <a:cubicBezTo>
                  <a:pt x="-1617" y="10965"/>
                  <a:pt x="583" y="18758"/>
                  <a:pt x="1288" y="25106"/>
                </a:cubicBezTo>
                <a:cubicBezTo>
                  <a:pt x="1700" y="28815"/>
                  <a:pt x="-20" y="32958"/>
                  <a:pt x="1649" y="36296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"/>
          <p:cNvSpPr txBox="1"/>
          <p:nvPr>
            <p:ph type="title"/>
          </p:nvPr>
        </p:nvSpPr>
        <p:spPr>
          <a:xfrm>
            <a:off x="457200" y="413046"/>
            <a:ext cx="8229600" cy="64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 Semantics</a:t>
            </a:r>
            <a:endParaRPr/>
          </a:p>
        </p:txBody>
      </p:sp>
      <p:sp>
        <p:nvSpPr>
          <p:cNvPr id="345" name="Google Shape;345;p55"/>
          <p:cNvSpPr txBox="1"/>
          <p:nvPr>
            <p:ph idx="1" type="body"/>
          </p:nvPr>
        </p:nvSpPr>
        <p:spPr>
          <a:xfrm>
            <a:off x="590550" y="1114325"/>
            <a:ext cx="8553300" cy="222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reference semantics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Behavior where variables store the address of an object in memory. Only one copy. CHANGE HAPPENS.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7822" lvl="0" marL="4572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Used by objects (but not Strings).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one variable is assigned to another, the object is </a:t>
            </a:r>
            <a:r>
              <a:rPr i="1"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not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copied; both variables refer to the </a:t>
            </a:r>
            <a:r>
              <a:rPr i="1"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same object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Modifying the value of one variable </a:t>
            </a:r>
            <a:r>
              <a:rPr i="1"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will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affect others.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782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Variable names can be the same or different, no difference.</a:t>
            </a:r>
            <a:endParaRPr/>
          </a:p>
        </p:txBody>
      </p:sp>
      <p:graphicFrame>
        <p:nvGraphicFramePr>
          <p:cNvPr id="346" name="Google Shape;346;p55"/>
          <p:cNvGraphicFramePr/>
          <p:nvPr/>
        </p:nvGraphicFramePr>
        <p:xfrm>
          <a:off x="110300" y="420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{CA17520B-1860-4534-8F81-7F585CBE4EB7}</a:tableStyleId>
              </a:tblPr>
              <a:tblGrid>
                <a:gridCol w="1044250"/>
                <a:gridCol w="16272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main()</a:t>
                      </a:r>
                      <a:endParaRPr sz="1600"/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nums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2540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[I@7e774085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47" name="Google Shape;347;p55"/>
          <p:cNvGraphicFramePr/>
          <p:nvPr/>
        </p:nvGraphicFramePr>
        <p:xfrm>
          <a:off x="2969275" y="420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{CA17520B-1860-4534-8F81-7F585CBE4EB7}</a:tableStyleId>
              </a:tblPr>
              <a:tblGrid>
                <a:gridCol w="709150"/>
                <a:gridCol w="1611500"/>
              </a:tblGrid>
              <a:tr h="3714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array</a:t>
                      </a:r>
                      <a:r>
                        <a:rPr lang="en-US" sz="1600"/>
                        <a:t>Mystery()</a:t>
                      </a:r>
                      <a:endParaRPr sz="1600"/>
                    </a:p>
                  </a:txBody>
                  <a:tcPr marT="91425" marB="91425" marR="91425" marL="91425"/>
                </a:tc>
                <a:tc hMerge="1"/>
              </a:tr>
              <a:tr h="43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nums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2540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[I@7e774085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8" name="Google Shape;348;p55"/>
          <p:cNvSpPr/>
          <p:nvPr/>
        </p:nvSpPr>
        <p:spPr>
          <a:xfrm>
            <a:off x="1904000" y="3409150"/>
            <a:ext cx="6104015" cy="1304263"/>
          </a:xfrm>
          <a:custGeom>
            <a:rect b="b" l="l" r="r" t="t"/>
            <a:pathLst>
              <a:path extrusionOk="0" h="42216" w="122001">
                <a:moveTo>
                  <a:pt x="0" y="38607"/>
                </a:moveTo>
                <a:cubicBezTo>
                  <a:pt x="0" y="26205"/>
                  <a:pt x="12223" y="14976"/>
                  <a:pt x="23462" y="9732"/>
                </a:cubicBezTo>
                <a:cubicBezTo>
                  <a:pt x="30180" y="6598"/>
                  <a:pt x="37882" y="6286"/>
                  <a:pt x="45119" y="4678"/>
                </a:cubicBezTo>
                <a:cubicBezTo>
                  <a:pt x="59253" y="1538"/>
                  <a:pt x="74339" y="-1887"/>
                  <a:pt x="88433" y="1430"/>
                </a:cubicBezTo>
                <a:cubicBezTo>
                  <a:pt x="105573" y="5464"/>
                  <a:pt x="116433" y="25513"/>
                  <a:pt x="122001" y="42217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graphicFrame>
        <p:nvGraphicFramePr>
          <p:cNvPr id="349" name="Google Shape;349;p55"/>
          <p:cNvGraphicFramePr/>
          <p:nvPr/>
        </p:nvGraphicFramePr>
        <p:xfrm>
          <a:off x="5892500" y="420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{CA17520B-1860-4534-8F81-7F585CBE4EB7}</a:tableStyleId>
              </a:tblPr>
              <a:tblGrid>
                <a:gridCol w="1660625"/>
                <a:gridCol w="93872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Object Space</a:t>
                      </a:r>
                      <a:endParaRPr sz="1600"/>
                    </a:p>
                  </a:txBody>
                  <a:tcPr marT="91425" marB="91425" marR="91425" marL="91425"/>
                </a:tc>
                <a:tc hMerge="1"/>
              </a:tr>
              <a:tr h="439375">
                <a:tc>
                  <a:txBody>
                    <a:bodyPr/>
                    <a:lstStyle/>
                    <a:p>
                      <a:pPr indent="0" lvl="0" marL="2540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[I@7e774085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[4, -1, 7]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50" name="Google Shape;350;p55"/>
          <p:cNvSpPr/>
          <p:nvPr/>
        </p:nvSpPr>
        <p:spPr>
          <a:xfrm>
            <a:off x="4344425" y="3941825"/>
            <a:ext cx="3663690" cy="788911"/>
          </a:xfrm>
          <a:custGeom>
            <a:rect b="b" l="l" r="r" t="t"/>
            <a:pathLst>
              <a:path extrusionOk="0" h="42216" w="122001">
                <a:moveTo>
                  <a:pt x="0" y="38607"/>
                </a:moveTo>
                <a:cubicBezTo>
                  <a:pt x="0" y="26205"/>
                  <a:pt x="12223" y="14976"/>
                  <a:pt x="23462" y="9732"/>
                </a:cubicBezTo>
                <a:cubicBezTo>
                  <a:pt x="30180" y="6598"/>
                  <a:pt x="37882" y="6286"/>
                  <a:pt x="45119" y="4678"/>
                </a:cubicBezTo>
                <a:cubicBezTo>
                  <a:pt x="59253" y="1538"/>
                  <a:pt x="74339" y="-1887"/>
                  <a:pt x="88433" y="1430"/>
                </a:cubicBezTo>
                <a:cubicBezTo>
                  <a:pt x="105573" y="5464"/>
                  <a:pt x="116433" y="25513"/>
                  <a:pt x="122001" y="42217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38"/>
          <p:cNvCxnSpPr/>
          <p:nvPr/>
        </p:nvCxnSpPr>
        <p:spPr>
          <a:xfrm>
            <a:off x="628650" y="3486150"/>
            <a:ext cx="5619900" cy="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38"/>
          <p:cNvSpPr txBox="1"/>
          <p:nvPr/>
        </p:nvSpPr>
        <p:spPr>
          <a:xfrm>
            <a:off x="548650" y="3920450"/>
            <a:ext cx="78867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PROFESSOR</a:t>
            </a: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 RAMSEY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GDC </a:t>
            </a: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6.318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ramsey@cs.utexas.edu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2" name="Google Shape;192;p38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b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3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7.2 Array Traversal Algorithms</a:t>
            </a:r>
            <a:endParaRPr b="1" sz="30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3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7.3 Reference Semantics</a:t>
            </a:r>
            <a:endParaRPr b="1" i="0" sz="30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597" y="-152400"/>
            <a:ext cx="1613387" cy="7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9968" y="785468"/>
            <a:ext cx="742237" cy="74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"/>
          <p:cNvSpPr txBox="1"/>
          <p:nvPr>
            <p:ph type="title"/>
          </p:nvPr>
        </p:nvSpPr>
        <p:spPr>
          <a:xfrm>
            <a:off x="457200" y="413046"/>
            <a:ext cx="8229600" cy="64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Objects Use </a:t>
            </a:r>
            <a:r>
              <a:rPr lang="en-US"/>
              <a:t>Reference Semantics</a:t>
            </a:r>
            <a:endParaRPr/>
          </a:p>
        </p:txBody>
      </p:sp>
      <p:sp>
        <p:nvSpPr>
          <p:cNvPr id="357" name="Google Shape;357;p56"/>
          <p:cNvSpPr txBox="1"/>
          <p:nvPr>
            <p:ph idx="1" type="body"/>
          </p:nvPr>
        </p:nvSpPr>
        <p:spPr>
          <a:xfrm>
            <a:off x="203200" y="1059919"/>
            <a:ext cx="8610900" cy="408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Why?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5912" lvl="0" marL="45720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Efficiency -  Objects are larger than primitive types. Copying large objects slows down a program.</a:t>
            </a:r>
            <a:endParaRPr/>
          </a:p>
          <a:p>
            <a:pPr indent="-3159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Sharing - It's useful to share an object's data among methods.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objects are sent as parameters, the changes will be seen by the calling method.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0" marL="6254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void main(String[] args) {</a:t>
            </a:r>
            <a:endParaRPr sz="2800"/>
          </a:p>
          <a:p>
            <a:pPr indent="-279400" lvl="0" marL="6254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DrawingPanel window = new DrawingPanel(80, 50);</a:t>
            </a:r>
            <a:endParaRPr sz="2800"/>
          </a:p>
          <a:p>
            <a:pPr indent="-279400" lvl="0" marL="6254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window.setBackground(Color.YELLOW);</a:t>
            </a:r>
            <a:endParaRPr sz="2800"/>
          </a:p>
          <a:p>
            <a:pPr indent="-279400" lvl="0" marL="6254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example(window);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79400" lvl="0" marL="6254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// background is CYAN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79400" lvl="0" marL="6254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800"/>
          </a:p>
          <a:p>
            <a:pPr indent="-279400" lvl="0" marL="6254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79400" lvl="0" marL="6254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void example(DrawingPanel panel) {</a:t>
            </a:r>
            <a:endParaRPr sz="2800"/>
          </a:p>
          <a:p>
            <a:pPr indent="-279400" lvl="0" marL="6254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panel.setBackground(Color.CYAN);</a:t>
            </a:r>
            <a:endParaRPr sz="2800"/>
          </a:p>
          <a:p>
            <a:pPr indent="-279400" lvl="0" marL="6254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2800"/>
          </a:p>
          <a:p>
            <a:pPr indent="-279400" lvl="0" marL="62547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8" name="Google Shape;35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2200" y="4249340"/>
            <a:ext cx="1257300" cy="892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5850" y="4241006"/>
            <a:ext cx="1271588" cy="9024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56"/>
          <p:cNvCxnSpPr/>
          <p:nvPr/>
        </p:nvCxnSpPr>
        <p:spPr>
          <a:xfrm>
            <a:off x="7181850" y="3143250"/>
            <a:ext cx="0" cy="3906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61" name="Google Shape;361;p56"/>
          <p:cNvCxnSpPr/>
          <p:nvPr/>
        </p:nvCxnSpPr>
        <p:spPr>
          <a:xfrm>
            <a:off x="7181850" y="3143250"/>
            <a:ext cx="11430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62" name="Google Shape;362;p56"/>
          <p:cNvCxnSpPr/>
          <p:nvPr/>
        </p:nvCxnSpPr>
        <p:spPr>
          <a:xfrm>
            <a:off x="7181850" y="3533775"/>
            <a:ext cx="11430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63" name="Google Shape;363;p56"/>
          <p:cNvCxnSpPr/>
          <p:nvPr/>
        </p:nvCxnSpPr>
        <p:spPr>
          <a:xfrm>
            <a:off x="4800600" y="4407694"/>
            <a:ext cx="0" cy="3906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64" name="Google Shape;364;p56"/>
          <p:cNvCxnSpPr/>
          <p:nvPr/>
        </p:nvCxnSpPr>
        <p:spPr>
          <a:xfrm>
            <a:off x="4800600" y="4407694"/>
            <a:ext cx="11430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65" name="Google Shape;365;p56"/>
          <p:cNvCxnSpPr/>
          <p:nvPr/>
        </p:nvCxnSpPr>
        <p:spPr>
          <a:xfrm>
            <a:off x="4800600" y="4798219"/>
            <a:ext cx="114300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66" name="Google Shape;366;p56"/>
          <p:cNvSpPr txBox="1"/>
          <p:nvPr/>
        </p:nvSpPr>
        <p:spPr>
          <a:xfrm>
            <a:off x="5943600" y="4407694"/>
            <a:ext cx="5907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p56"/>
          <p:cNvGrpSpPr/>
          <p:nvPr/>
        </p:nvGrpSpPr>
        <p:grpSpPr>
          <a:xfrm>
            <a:off x="4572000" y="4474369"/>
            <a:ext cx="2476500" cy="375046"/>
            <a:chOff x="2928" y="3272"/>
            <a:chExt cx="1560" cy="315"/>
          </a:xfrm>
        </p:grpSpPr>
        <p:sp>
          <p:nvSpPr>
            <p:cNvPr id="368" name="Google Shape;368;p56"/>
            <p:cNvSpPr txBox="1"/>
            <p:nvPr/>
          </p:nvSpPr>
          <p:spPr>
            <a:xfrm>
              <a:off x="2928" y="3272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ahoma"/>
                <a:buNone/>
              </a:pPr>
              <a:r>
                <a:rPr b="0" i="1" lang="en-US" sz="2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panel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9" name="Google Shape;369;p56"/>
            <p:cNvCxnSpPr/>
            <p:nvPr/>
          </p:nvCxnSpPr>
          <p:spPr>
            <a:xfrm>
              <a:off x="3888" y="3408"/>
              <a:ext cx="6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70" name="Google Shape;370;p56"/>
            <p:cNvSpPr/>
            <p:nvPr/>
          </p:nvSpPr>
          <p:spPr>
            <a:xfrm>
              <a:off x="3664" y="3287"/>
              <a:ext cx="300" cy="3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56"/>
          <p:cNvGrpSpPr/>
          <p:nvPr/>
        </p:nvGrpSpPr>
        <p:grpSpPr>
          <a:xfrm>
            <a:off x="6861123" y="3143250"/>
            <a:ext cx="2047927" cy="942975"/>
            <a:chOff x="4226" y="2256"/>
            <a:chExt cx="1290" cy="792"/>
          </a:xfrm>
        </p:grpSpPr>
        <p:sp>
          <p:nvSpPr>
            <p:cNvPr id="372" name="Google Shape;372;p56"/>
            <p:cNvSpPr txBox="1"/>
            <p:nvPr/>
          </p:nvSpPr>
          <p:spPr>
            <a:xfrm>
              <a:off x="4226" y="2256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ahoma"/>
                <a:buNone/>
              </a:pPr>
              <a:r>
                <a:rPr b="0" i="1" lang="en-US" sz="20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window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3" name="Google Shape;373;p56"/>
            <p:cNvCxnSpPr/>
            <p:nvPr/>
          </p:nvCxnSpPr>
          <p:spPr>
            <a:xfrm>
              <a:off x="5340" y="2448"/>
              <a:ext cx="0" cy="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74" name="Google Shape;374;p56"/>
            <p:cNvSpPr/>
            <p:nvPr/>
          </p:nvSpPr>
          <p:spPr>
            <a:xfrm>
              <a:off x="5216" y="2269"/>
              <a:ext cx="300" cy="3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57"/>
          <p:cNvSpPr txBox="1"/>
          <p:nvPr>
            <p:ph idx="1" type="body"/>
          </p:nvPr>
        </p:nvSpPr>
        <p:spPr>
          <a:xfrm>
            <a:off x="0" y="426525"/>
            <a:ext cx="2187600" cy="125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is the output?</a:t>
            </a:r>
            <a:endParaRPr/>
          </a:p>
        </p:txBody>
      </p:sp>
      <p:sp>
        <p:nvSpPr>
          <p:cNvPr id="382" name="Google Shape;382;p57"/>
          <p:cNvSpPr/>
          <p:nvPr/>
        </p:nvSpPr>
        <p:spPr>
          <a:xfrm>
            <a:off x="211125" y="2057375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3" name="Google Shape;38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525" y="0"/>
            <a:ext cx="69599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8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390" name="Google Shape;390;p58"/>
          <p:cNvPicPr preferRelativeResize="0"/>
          <p:nvPr/>
        </p:nvPicPr>
        <p:blipFill rotWithShape="1">
          <a:blip r:embed="rId3">
            <a:alphaModFix/>
          </a:blip>
          <a:srcRect b="0" l="0" r="0" t="5660"/>
          <a:stretch/>
        </p:blipFill>
        <p:spPr>
          <a:xfrm>
            <a:off x="1073905" y="1804750"/>
            <a:ext cx="7612895" cy="9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9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Semantics.java in Python Tutor</a:t>
            </a:r>
            <a:endParaRPr/>
          </a:p>
        </p:txBody>
      </p:sp>
      <p:pic>
        <p:nvPicPr>
          <p:cNvPr id="397" name="Google Shape;39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700" y="1085213"/>
            <a:ext cx="3120225" cy="342973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9"/>
          <p:cNvSpPr txBox="1"/>
          <p:nvPr>
            <p:ph idx="1" type="body"/>
          </p:nvPr>
        </p:nvSpPr>
        <p:spPr>
          <a:xfrm>
            <a:off x="315025" y="2843738"/>
            <a:ext cx="3397800" cy="189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Value Semantics for primitive types (copy)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Reference Semantics for objects (pointer)</a:t>
            </a:r>
            <a:endParaRPr/>
          </a:p>
        </p:txBody>
      </p:sp>
      <p:cxnSp>
        <p:nvCxnSpPr>
          <p:cNvPr id="399" name="Google Shape;399;p59"/>
          <p:cNvCxnSpPr/>
          <p:nvPr/>
        </p:nvCxnSpPr>
        <p:spPr>
          <a:xfrm>
            <a:off x="3289325" y="3109088"/>
            <a:ext cx="1919400" cy="216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0" name="Google Shape;400;p59"/>
          <p:cNvCxnSpPr/>
          <p:nvPr/>
        </p:nvCxnSpPr>
        <p:spPr>
          <a:xfrm>
            <a:off x="3685825" y="4156706"/>
            <a:ext cx="1442100" cy="8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1" name="Google Shape;401;p59"/>
          <p:cNvCxnSpPr/>
          <p:nvPr/>
        </p:nvCxnSpPr>
        <p:spPr>
          <a:xfrm>
            <a:off x="3325375" y="3122606"/>
            <a:ext cx="1883400" cy="669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2" name="Google Shape;402;p59"/>
          <p:cNvCxnSpPr/>
          <p:nvPr/>
        </p:nvCxnSpPr>
        <p:spPr>
          <a:xfrm>
            <a:off x="3280300" y="3109088"/>
            <a:ext cx="1901700" cy="446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3" name="Google Shape;403;p59"/>
          <p:cNvCxnSpPr/>
          <p:nvPr/>
        </p:nvCxnSpPr>
        <p:spPr>
          <a:xfrm>
            <a:off x="3307350" y="3122606"/>
            <a:ext cx="1847700" cy="86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0"/>
          <p:cNvSpPr txBox="1"/>
          <p:nvPr>
            <p:ph type="title"/>
          </p:nvPr>
        </p:nvSpPr>
        <p:spPr>
          <a:xfrm>
            <a:off x="421100" y="1303150"/>
            <a:ext cx="31923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Remember ASCII Table</a:t>
            </a:r>
            <a:endParaRPr/>
          </a:p>
        </p:txBody>
      </p:sp>
      <p:pic>
        <p:nvPicPr>
          <p:cNvPr id="410" name="Google Shape;41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586" y="0"/>
            <a:ext cx="38923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7" name="Google Shape;417;p61"/>
          <p:cNvSpPr txBox="1"/>
          <p:nvPr>
            <p:ph idx="1" type="body"/>
          </p:nvPr>
        </p:nvSpPr>
        <p:spPr>
          <a:xfrm>
            <a:off x="457200" y="1960550"/>
            <a:ext cx="8229600" cy="259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Demo 2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is happening?</a:t>
            </a:r>
            <a:endParaRPr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1"/>
          <p:cNvSpPr/>
          <p:nvPr/>
        </p:nvSpPr>
        <p:spPr>
          <a:xfrm>
            <a:off x="3718350" y="597950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600" y="738705"/>
            <a:ext cx="7077249" cy="3549544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2"/>
          <p:cNvSpPr txBox="1"/>
          <p:nvPr>
            <p:ph idx="1" type="body"/>
          </p:nvPr>
        </p:nvSpPr>
        <p:spPr>
          <a:xfrm>
            <a:off x="0" y="1283775"/>
            <a:ext cx="2187600" cy="125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is the output?</a:t>
            </a:r>
            <a:endParaRPr/>
          </a:p>
        </p:txBody>
      </p:sp>
      <p:sp>
        <p:nvSpPr>
          <p:cNvPr id="426" name="Google Shape;426;p62"/>
          <p:cNvSpPr/>
          <p:nvPr/>
        </p:nvSpPr>
        <p:spPr>
          <a:xfrm>
            <a:off x="166000" y="2535075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3"/>
          <p:cNvSpPr txBox="1"/>
          <p:nvPr>
            <p:ph type="title"/>
          </p:nvPr>
        </p:nvSpPr>
        <p:spPr>
          <a:xfrm>
            <a:off x="457200" y="413046"/>
            <a:ext cx="8229600" cy="64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433" name="Google Shape;433;p63"/>
          <p:cNvPicPr preferRelativeResize="0"/>
          <p:nvPr/>
        </p:nvPicPr>
        <p:blipFill rotWithShape="1">
          <a:blip r:embed="rId3">
            <a:alphaModFix/>
          </a:blip>
          <a:srcRect b="0" l="0" r="0" t="5329"/>
          <a:stretch/>
        </p:blipFill>
        <p:spPr>
          <a:xfrm>
            <a:off x="1924050" y="1470050"/>
            <a:ext cx="5295900" cy="15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4"/>
          <p:cNvSpPr txBox="1"/>
          <p:nvPr>
            <p:ph idx="1" type="body"/>
          </p:nvPr>
        </p:nvSpPr>
        <p:spPr>
          <a:xfrm>
            <a:off x="1991225" y="406175"/>
            <a:ext cx="6686700" cy="195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addIntArrays() - Creates and returns a new array that contains ints that are the sum of the ints at the same </a:t>
            </a:r>
            <a:r>
              <a:rPr lang="en-US" sz="2048"/>
              <a:t>indices</a:t>
            </a:r>
            <a:r>
              <a:rPr lang="en-US" sz="2048"/>
              <a:t> in the original arrays. </a:t>
            </a:r>
            <a:endParaRPr sz="2048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For example, parameters:</a:t>
            </a:r>
            <a:endParaRPr sz="2048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	</a:t>
            </a:r>
            <a:r>
              <a:rPr lang="en-US" sz="2048">
                <a:latin typeface="Courier New"/>
                <a:ea typeface="Courier New"/>
                <a:cs typeface="Courier New"/>
                <a:sym typeface="Courier New"/>
              </a:rPr>
              <a:t>[1, 7, 9, 4]</a:t>
            </a:r>
            <a:r>
              <a:rPr lang="en-US" sz="2048"/>
              <a:t> and </a:t>
            </a:r>
            <a:r>
              <a:rPr lang="en-US" sz="2048">
                <a:latin typeface="Courier New"/>
                <a:ea typeface="Courier New"/>
                <a:cs typeface="Courier New"/>
                <a:sym typeface="Courier New"/>
              </a:rPr>
              <a:t>[5, 3]</a:t>
            </a:r>
            <a:endParaRPr sz="2048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return value:</a:t>
            </a:r>
            <a:endParaRPr sz="2048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	</a:t>
            </a:r>
            <a:r>
              <a:rPr lang="en-US" sz="2048">
                <a:latin typeface="Courier New"/>
                <a:ea typeface="Courier New"/>
                <a:cs typeface="Courier New"/>
                <a:sym typeface="Courier New"/>
              </a:rPr>
              <a:t>[6, 10, 9, 4]</a:t>
            </a:r>
            <a:endParaRPr sz="2048"/>
          </a:p>
        </p:txBody>
      </p:sp>
      <p:sp>
        <p:nvSpPr>
          <p:cNvPr id="440" name="Google Shape;440;p64"/>
          <p:cNvSpPr/>
          <p:nvPr/>
        </p:nvSpPr>
        <p:spPr>
          <a:xfrm>
            <a:off x="211125" y="712300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Design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1" name="Google Shape;441;p64"/>
          <p:cNvSpPr txBox="1"/>
          <p:nvPr/>
        </p:nvSpPr>
        <p:spPr>
          <a:xfrm>
            <a:off x="153775" y="2851100"/>
            <a:ext cx="8990100" cy="2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create new array same size as larger array 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copy larger array to new array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loop for each index in smaller array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add value at index in small array to </a:t>
            </a: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at index in new array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5"/>
          <p:cNvSpPr txBox="1"/>
          <p:nvPr>
            <p:ph idx="1" type="body"/>
          </p:nvPr>
        </p:nvSpPr>
        <p:spPr>
          <a:xfrm>
            <a:off x="1991225" y="406174"/>
            <a:ext cx="6686700" cy="349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method: addIntArrays()</a:t>
            </a:r>
            <a:endParaRPr sz="2048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Purpose: Creates and returns array that contains ints that are the sum of the ints at the same indices in the original arrays. </a:t>
            </a:r>
            <a:endParaRPr sz="2048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Parameters: two integer arrays</a:t>
            </a:r>
            <a:endParaRPr sz="2048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Return: new int array</a:t>
            </a:r>
            <a:endParaRPr sz="2048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For example, parameters:</a:t>
            </a:r>
            <a:endParaRPr sz="2048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	</a:t>
            </a:r>
            <a:r>
              <a:rPr lang="en-US" sz="2048">
                <a:latin typeface="Courier New"/>
                <a:ea typeface="Courier New"/>
                <a:cs typeface="Courier New"/>
                <a:sym typeface="Courier New"/>
              </a:rPr>
              <a:t>[1, 7, 9, 4]</a:t>
            </a:r>
            <a:r>
              <a:rPr lang="en-US" sz="2048"/>
              <a:t> and </a:t>
            </a:r>
            <a:r>
              <a:rPr lang="en-US" sz="2048">
                <a:latin typeface="Courier New"/>
                <a:ea typeface="Courier New"/>
                <a:cs typeface="Courier New"/>
                <a:sym typeface="Courier New"/>
              </a:rPr>
              <a:t>[5, 3]</a:t>
            </a:r>
            <a:endParaRPr sz="2048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return value:</a:t>
            </a:r>
            <a:endParaRPr sz="2048"/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	</a:t>
            </a:r>
            <a:r>
              <a:rPr lang="en-US" sz="2048">
                <a:latin typeface="Courier New"/>
                <a:ea typeface="Courier New"/>
                <a:cs typeface="Courier New"/>
                <a:sym typeface="Courier New"/>
              </a:rPr>
              <a:t>[6, 10, 9, 4]</a:t>
            </a:r>
            <a:endParaRPr sz="2048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688"/>
              <a:buNone/>
            </a:pPr>
            <a:r>
              <a:rPr lang="en-US" sz="2048"/>
              <a:t>Calling code:</a:t>
            </a:r>
            <a:endParaRPr sz="2048"/>
          </a:p>
        </p:txBody>
      </p:sp>
      <p:pic>
        <p:nvPicPr>
          <p:cNvPr id="448" name="Google Shape;44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825" y="3721300"/>
            <a:ext cx="5204551" cy="13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65"/>
          <p:cNvSpPr/>
          <p:nvPr/>
        </p:nvSpPr>
        <p:spPr>
          <a:xfrm>
            <a:off x="211125" y="712300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title"/>
          </p:nvPr>
        </p:nvSpPr>
        <p:spPr>
          <a:xfrm>
            <a:off x="457200" y="392158"/>
            <a:ext cx="8229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rPr lang="en-US"/>
              <a:t>Announcements </a:t>
            </a:r>
            <a:endParaRPr/>
          </a:p>
        </p:txBody>
      </p:sp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457200" y="1156481"/>
            <a:ext cx="8229600" cy="39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Remember</a:t>
            </a:r>
            <a:r>
              <a:rPr lang="en-US" sz="3200">
                <a:solidFill>
                  <a:schemeClr val="dk1"/>
                </a:solidFill>
              </a:rPr>
              <a:t> Mid-Semester Survey quiz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" name="Google Shape;203;p39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6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456" name="Google Shape;45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588" y="1092951"/>
            <a:ext cx="7136828" cy="386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67"/>
          <p:cNvGrpSpPr/>
          <p:nvPr/>
        </p:nvGrpSpPr>
        <p:grpSpPr>
          <a:xfrm>
            <a:off x="3607337" y="475568"/>
            <a:ext cx="5433378" cy="4583250"/>
            <a:chOff x="4913813" y="475575"/>
            <a:chExt cx="4126512" cy="4583250"/>
          </a:xfrm>
        </p:grpSpPr>
        <p:sp>
          <p:nvSpPr>
            <p:cNvPr id="463" name="Google Shape;463;p67"/>
            <p:cNvSpPr/>
            <p:nvPr/>
          </p:nvSpPr>
          <p:spPr>
            <a:xfrm>
              <a:off x="5713000" y="11979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7"/>
            <p:cNvSpPr/>
            <p:nvPr/>
          </p:nvSpPr>
          <p:spPr>
            <a:xfrm>
              <a:off x="6117700" y="31619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7"/>
            <p:cNvSpPr/>
            <p:nvPr/>
          </p:nvSpPr>
          <p:spPr>
            <a:xfrm>
              <a:off x="7121100" y="1405675"/>
              <a:ext cx="737100" cy="653400"/>
            </a:xfrm>
            <a:prstGeom prst="ellipse">
              <a:avLst/>
            </a:prstGeom>
            <a:solidFill>
              <a:srgbClr val="BF5700">
                <a:alpha val="5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7"/>
            <p:cNvSpPr/>
            <p:nvPr/>
          </p:nvSpPr>
          <p:spPr>
            <a:xfrm>
              <a:off x="7381625" y="256127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7"/>
            <p:cNvSpPr/>
            <p:nvPr/>
          </p:nvSpPr>
          <p:spPr>
            <a:xfrm>
              <a:off x="4913813" y="3600900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7"/>
            <p:cNvSpPr/>
            <p:nvPr/>
          </p:nvSpPr>
          <p:spPr>
            <a:xfrm>
              <a:off x="7561375" y="8920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7"/>
            <p:cNvSpPr/>
            <p:nvPr/>
          </p:nvSpPr>
          <p:spPr>
            <a:xfrm>
              <a:off x="7069625" y="823675"/>
              <a:ext cx="1970700" cy="18174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2200">
                  <a:latin typeface="Comfortaa"/>
                  <a:ea typeface="Comfortaa"/>
                  <a:cs typeface="Comfortaa"/>
                  <a:sym typeface="Comfortaa"/>
                </a:rPr>
                <a:t>You Belong Here</a:t>
              </a:r>
              <a:endParaRPr b="1" i="0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70" name="Google Shape;470;p67"/>
            <p:cNvSpPr/>
            <p:nvPr/>
          </p:nvSpPr>
          <p:spPr>
            <a:xfrm>
              <a:off x="6270100" y="475575"/>
              <a:ext cx="1141800" cy="1087800"/>
            </a:xfrm>
            <a:prstGeom prst="ellipse">
              <a:avLst/>
            </a:prstGeom>
            <a:solidFill>
              <a:srgbClr val="BF5700">
                <a:alpha val="301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7"/>
            <p:cNvSpPr/>
            <p:nvPr/>
          </p:nvSpPr>
          <p:spPr>
            <a:xfrm>
              <a:off x="6320575" y="4077550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latin typeface="Comfortaa"/>
                  <a:ea typeface="Comfortaa"/>
                  <a:cs typeface="Comfortaa"/>
                  <a:sym typeface="Comfortaa"/>
                </a:rPr>
                <a:t>Hi!</a:t>
              </a:r>
              <a:endParaRPr b="1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72" name="Google Shape;472;p67"/>
            <p:cNvSpPr/>
            <p:nvPr/>
          </p:nvSpPr>
          <p:spPr>
            <a:xfrm>
              <a:off x="6868350" y="32146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7"/>
            <p:cNvSpPr/>
            <p:nvPr/>
          </p:nvSpPr>
          <p:spPr>
            <a:xfrm>
              <a:off x="5105275" y="262212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7"/>
            <p:cNvSpPr/>
            <p:nvPr/>
          </p:nvSpPr>
          <p:spPr>
            <a:xfrm>
              <a:off x="6270550" y="4405425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67"/>
            <p:cNvSpPr/>
            <p:nvPr/>
          </p:nvSpPr>
          <p:spPr>
            <a:xfrm>
              <a:off x="6955600" y="19687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p67"/>
          <p:cNvSpPr txBox="1"/>
          <p:nvPr>
            <p:ph type="title"/>
          </p:nvPr>
        </p:nvSpPr>
        <p:spPr>
          <a:xfrm>
            <a:off x="457200" y="618604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rPr lang="en-US"/>
              <a:t>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67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/>
          <p:nvPr/>
        </p:nvSpPr>
        <p:spPr>
          <a:xfrm>
            <a:off x="1051500" y="2660681"/>
            <a:ext cx="70032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7.1 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Quiz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50" y="1261625"/>
            <a:ext cx="2234512" cy="1221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 minute timer DOG HEAVEN! Love dogs? I do too. These cute dogs will distract you from the 2 minute timer. #dog &#10;✅SUBSCRIBE👉 https://bit.ly/30COX6E 👈 Just do it already😀&#10;&#10; Journey to 1 MILLION 📈&#10; ⭐️||||||||||||||. 45% ............... 456K/1M ⭐️&#10;🚨 SUBSCRIBE https://bit.ly/30COX6E&#10;&#10;👉 DONATE&#10;https://bit.ly/3pkGmo7&#10;&#10;🔔 Get notified about exclusive videos, giveaways, and polls from Timer Topia.&#10;👉 https://laylo.com/timertopia&#10;&#10;&#10;&#10;It's a great two minute timer for classrooms, breaks, homework studies, tests, games, etc...&#10;&#10;Join us in the comments. We are a friendly community.&#10;&#10;#timertopia" id="211" name="Google Shape;211;p40" title="2 Minute Timer (DOG HEAVEN) 🐕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8978" y="3783575"/>
            <a:ext cx="2109422" cy="11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Catch Up</a:t>
            </a:r>
            <a:endParaRPr/>
          </a:p>
        </p:txBody>
      </p:sp>
      <p:sp>
        <p:nvSpPr>
          <p:cNvPr id="218" name="Google Shape;218;p41"/>
          <p:cNvSpPr txBox="1"/>
          <p:nvPr>
            <p:ph idx="1" type="body"/>
          </p:nvPr>
        </p:nvSpPr>
        <p:spPr>
          <a:xfrm>
            <a:off x="457200" y="1157344"/>
            <a:ext cx="8229600" cy="370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Slide 27+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42"/>
          <p:cNvCxnSpPr/>
          <p:nvPr/>
        </p:nvCxnSpPr>
        <p:spPr>
          <a:xfrm flipH="1" rot="10800000">
            <a:off x="628650" y="3463950"/>
            <a:ext cx="7818000" cy="2220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42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7.2 </a:t>
            </a:r>
            <a:endParaRPr b="1" sz="40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Array Traversal Algorithms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43"/>
          <p:cNvSpPr txBox="1"/>
          <p:nvPr>
            <p:ph idx="1" type="body"/>
          </p:nvPr>
        </p:nvSpPr>
        <p:spPr>
          <a:xfrm>
            <a:off x="457200" y="2760450"/>
            <a:ext cx="8229600" cy="71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intsEqual() - determine if two integer arrays have identical contents.</a:t>
            </a:r>
            <a:endParaRPr/>
          </a:p>
        </p:txBody>
      </p:sp>
      <p:sp>
        <p:nvSpPr>
          <p:cNvPr id="233" name="Google Shape;233;p43"/>
          <p:cNvSpPr/>
          <p:nvPr/>
        </p:nvSpPr>
        <p:spPr>
          <a:xfrm>
            <a:off x="269900" y="455725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Design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4" name="Google Shape;234;p43"/>
          <p:cNvPicPr preferRelativeResize="0"/>
          <p:nvPr/>
        </p:nvPicPr>
        <p:blipFill rotWithShape="1">
          <a:blip r:embed="rId3">
            <a:alphaModFix/>
          </a:blip>
          <a:srcRect b="0" l="13993" r="0" t="0"/>
          <a:stretch/>
        </p:blipFill>
        <p:spPr>
          <a:xfrm>
            <a:off x="2652400" y="455725"/>
            <a:ext cx="6453074" cy="15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938" y="2047575"/>
            <a:ext cx="2372537" cy="7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3"/>
          <p:cNvSpPr txBox="1"/>
          <p:nvPr/>
        </p:nvSpPr>
        <p:spPr>
          <a:xfrm>
            <a:off x="184300" y="1562650"/>
            <a:ext cx="24681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calling code: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3"/>
          <p:cNvSpPr txBox="1"/>
          <p:nvPr>
            <p:ph idx="1" type="body"/>
          </p:nvPr>
        </p:nvSpPr>
        <p:spPr>
          <a:xfrm>
            <a:off x="1529163" y="3606800"/>
            <a:ext cx="7460100" cy="134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if sizes of arrays aren’t equal, return false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for each index array1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   if items in each array at index aren’t equal, return false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return true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44"/>
          <p:cNvSpPr txBox="1"/>
          <p:nvPr>
            <p:ph idx="1" type="body"/>
          </p:nvPr>
        </p:nvSpPr>
        <p:spPr>
          <a:xfrm>
            <a:off x="457200" y="2760450"/>
            <a:ext cx="8229600" cy="214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Method: intsEqual(), works with calling method above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Purpose: determine if two integer arrays have identical contents.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Parameters: two integer arrays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Return: True if arrays have equal content, otherwise false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(Imagine Array.equals() doesn’t exist.)</a:t>
            </a:r>
            <a:endParaRPr/>
          </a:p>
        </p:txBody>
      </p:sp>
      <p:sp>
        <p:nvSpPr>
          <p:cNvPr id="245" name="Google Shape;245;p44"/>
          <p:cNvSpPr/>
          <p:nvPr/>
        </p:nvSpPr>
        <p:spPr>
          <a:xfrm>
            <a:off x="269900" y="455725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Code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6" name="Google Shape;246;p44"/>
          <p:cNvPicPr preferRelativeResize="0"/>
          <p:nvPr/>
        </p:nvPicPr>
        <p:blipFill rotWithShape="1">
          <a:blip r:embed="rId3">
            <a:alphaModFix/>
          </a:blip>
          <a:srcRect b="0" l="13993" r="0" t="0"/>
          <a:stretch/>
        </p:blipFill>
        <p:spPr>
          <a:xfrm>
            <a:off x="2652400" y="455725"/>
            <a:ext cx="6453074" cy="15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938" y="2047575"/>
            <a:ext cx="2372537" cy="7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4"/>
          <p:cNvSpPr txBox="1"/>
          <p:nvPr/>
        </p:nvSpPr>
        <p:spPr>
          <a:xfrm>
            <a:off x="184300" y="1562650"/>
            <a:ext cx="24681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calling code: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255" name="Google Shape;25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8850"/>
            <a:ext cx="8839203" cy="2751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